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7" r:id="rId2"/>
    <p:sldId id="268" r:id="rId3"/>
    <p:sldId id="269" r:id="rId4"/>
    <p:sldId id="270" r:id="rId5"/>
    <p:sldId id="284" r:id="rId6"/>
    <p:sldId id="278" r:id="rId7"/>
    <p:sldId id="271" r:id="rId8"/>
    <p:sldId id="280" r:id="rId9"/>
    <p:sldId id="281" r:id="rId10"/>
    <p:sldId id="275" r:id="rId11"/>
    <p:sldId id="283" r:id="rId12"/>
    <p:sldId id="273" r:id="rId13"/>
    <p:sldId id="282" r:id="rId14"/>
    <p:sldId id="274" r:id="rId15"/>
    <p:sldId id="27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</p14:sldIdLst>
        </p14:section>
        <p14:section name="Untitled Section" id="{2B4DEF82-30CD-4C8B-A55E-4DB35E5261BA}">
          <p14:sldIdLst>
            <p14:sldId id="268"/>
            <p14:sldId id="269"/>
            <p14:sldId id="270"/>
            <p14:sldId id="284"/>
            <p14:sldId id="278"/>
            <p14:sldId id="271"/>
            <p14:sldId id="280"/>
            <p14:sldId id="281"/>
            <p14:sldId id="275"/>
            <p14:sldId id="283"/>
            <p14:sldId id="273"/>
            <p14:sldId id="282"/>
            <p14:sldId id="274"/>
          </p14:sldIdLst>
        </p14:section>
        <p14:section name="Untitled Section" id="{35542D88-5274-4946-AED5-A136C690C6D3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  <a:srgbClr val="002D72"/>
    <a:srgbClr val="EB0072"/>
    <a:srgbClr val="0077C8"/>
    <a:srgbClr val="00A9EF"/>
    <a:srgbClr val="004C9B"/>
    <a:srgbClr val="5BC2F4"/>
    <a:srgbClr val="FFEE00"/>
    <a:srgbClr val="861734"/>
    <a:srgbClr val="44A9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13" autoAdjust="0"/>
    <p:restoredTop sz="96400" autoAdjust="0"/>
  </p:normalViewPr>
  <p:slideViewPr>
    <p:cSldViewPr snapToGrid="0">
      <p:cViewPr varScale="1">
        <p:scale>
          <a:sx n="97" d="100"/>
          <a:sy n="97" d="100"/>
        </p:scale>
        <p:origin x="9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2025-04-13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2025-04-13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3467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6855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2122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2607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12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728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333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71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213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7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71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10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150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April 13, 2025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April 13, 2025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April 13, 2025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April 13, 2025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April 13, 2025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April 13, 2025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April 13, 2025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April 13, 2025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April 13, 2025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April 13, 2025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April 13, 2025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April 13, 2025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April 13, 2025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leemNeha/CIND.820_Machine-Learning-in-CPG---Walmart-Sal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www.piqsels.com/en/search?q=ques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05605"/>
            <a:ext cx="6601901" cy="2142627"/>
          </a:xfrm>
        </p:spPr>
        <p:txBody>
          <a:bodyPr/>
          <a:lstStyle/>
          <a:p>
            <a:r>
              <a:rPr lang="en-US" sz="3600" dirty="0">
                <a:ln w="0"/>
                <a:solidFill>
                  <a:schemeClr val="accent1"/>
                </a:solidFill>
                <a:highlight>
                  <a:srgbClr val="FFDC00"/>
                </a:highlight>
                <a:latin typeface="+mn-lt"/>
              </a:rPr>
              <a:t>Machine Learning for Retail </a:t>
            </a:r>
            <a:r>
              <a:rPr lang="en-US" sz="3600" dirty="0">
                <a:ln w="0"/>
                <a:solidFill>
                  <a:schemeClr val="accent1"/>
                </a:solidFill>
                <a:effectLst/>
                <a:highlight>
                  <a:srgbClr val="FFDC00"/>
                </a:highlight>
                <a:latin typeface="+mn-lt"/>
              </a:rPr>
              <a:t>Optimization</a:t>
            </a:r>
            <a:r>
              <a:rPr lang="en-US" sz="3600" dirty="0">
                <a:ln w="0"/>
                <a:solidFill>
                  <a:schemeClr val="accent1"/>
                </a:solidFill>
                <a:highlight>
                  <a:srgbClr val="FFDC00"/>
                </a:highlight>
                <a:latin typeface="+mn-lt"/>
              </a:rPr>
              <a:t>: Forecasting, Segmentation &amp; Pricing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001" y="4178195"/>
            <a:ext cx="2324869" cy="7770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Neha Kaleem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ID: 501282996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47C7231-E609-83BD-80D0-DDFBDF7E2085}"/>
              </a:ext>
            </a:extLst>
          </p:cNvPr>
          <p:cNvSpPr txBox="1">
            <a:spLocks/>
          </p:cNvSpPr>
          <p:nvPr/>
        </p:nvSpPr>
        <p:spPr bwMode="gray">
          <a:xfrm>
            <a:off x="379002" y="2777046"/>
            <a:ext cx="3711217" cy="10723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rial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chemeClr val="accent1"/>
                </a:solidFill>
                <a:highlight>
                  <a:srgbClr val="FFDC00"/>
                </a:highlight>
              </a:rPr>
              <a:t>Bridging Data Science &amp; Business Strategy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sales&#10;&#10;Description automatically generated">
            <a:extLst>
              <a:ext uri="{FF2B5EF4-FFF2-40B4-BE49-F238E27FC236}">
                <a16:creationId xmlns:a16="http://schemas.microsoft.com/office/drawing/2014/main" id="{9624586C-2E24-7C66-B991-B8FBE9792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7254" y="105510"/>
            <a:ext cx="3605117" cy="3199541"/>
          </a:xfrm>
          <a:prstGeom prst="rect">
            <a:avLst/>
          </a:prstGeom>
          <a:noFill/>
          <a:ln w="57150">
            <a:solidFill>
              <a:srgbClr val="002D7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30" y="244444"/>
            <a:ext cx="2929893" cy="807376"/>
          </a:xfrm>
          <a:solidFill>
            <a:srgbClr val="FFDC00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dirty="0"/>
              <a:t>Pricing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BF9BA-65C3-648D-C5A1-95825642C836}"/>
              </a:ext>
            </a:extLst>
          </p:cNvPr>
          <p:cNvSpPr txBox="1"/>
          <p:nvPr/>
        </p:nvSpPr>
        <p:spPr>
          <a:xfrm>
            <a:off x="71330" y="1229817"/>
            <a:ext cx="2929893" cy="3981907"/>
          </a:xfrm>
          <a:prstGeom prst="rect">
            <a:avLst/>
          </a:prstGeom>
          <a:solidFill>
            <a:srgbClr val="FFDC00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230400" indent="-2304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Random Forest: 96.2% accuracy (R²=0.962).</a:t>
            </a:r>
          </a:p>
          <a:p>
            <a:pPr marL="230400" indent="-2304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MarkDown1-3 drive 3× more sales (Fig. X.2).</a:t>
            </a:r>
          </a:p>
          <a:p>
            <a:pPr marL="230400" indent="-2304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Beyond 25K/week, extra discounts don’t boost sales. This alone could save millions in wasted promotions (Figure 10)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3D8454B-90F0-400D-B07F-C774DF0A4C86}" type="datetime4">
              <a:rPr lang="en-US" smtClean="0"/>
              <a:pPr>
                <a:spcAft>
                  <a:spcPts val="600"/>
                </a:spcAft>
              </a:pPr>
              <a:t>April 13, 2025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95CA2BDC-E444-0536-31DB-CF40F7E9D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30" y="3537149"/>
            <a:ext cx="5176625" cy="3215341"/>
          </a:xfrm>
          <a:prstGeom prst="rect">
            <a:avLst/>
          </a:prstGeom>
          <a:noFill/>
          <a:ln w="57150">
            <a:solidFill>
              <a:srgbClr val="002D72"/>
            </a:solidFill>
          </a:ln>
        </p:spPr>
      </p:pic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itle 1">
            <a:extLst>
              <a:ext uri="{FF2B5EF4-FFF2-40B4-BE49-F238E27FC236}">
                <a16:creationId xmlns:a16="http://schemas.microsoft.com/office/drawing/2014/main" id="{363330D5-FB5E-66F3-9512-2ECD2B9A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1" y="108302"/>
            <a:ext cx="8444818" cy="458611"/>
          </a:xfrm>
          <a:solidFill>
            <a:srgbClr val="002D72"/>
          </a:solidFill>
        </p:spPr>
        <p:txBody>
          <a:bodyPr/>
          <a:lstStyle/>
          <a:p>
            <a:r>
              <a:rPr lang="en-US" dirty="0">
                <a:solidFill>
                  <a:srgbClr val="F8FAFF"/>
                </a:solidFill>
                <a:effectLst/>
                <a:latin typeface="DeepSeek-CJK-patch"/>
              </a:rPr>
              <a:t>Price Sensitivity Dictates Discount Strategy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6DF9-C74A-0607-BFC8-C5C2046C0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D0BB221-354A-484A-903F-3F013EC2DF92}" type="datetime4">
              <a:rPr lang="en-US" smtClean="0"/>
              <a:pPr>
                <a:spcAft>
                  <a:spcPts val="600"/>
                </a:spcAft>
              </a:pPr>
              <a:t>April 14, 2025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CB4A0-92FE-740F-5AD9-C0D7DAFAB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C266CFE-FA42-4EA8-D2AC-E9DB42707B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4" y="1036254"/>
            <a:ext cx="7708772" cy="378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64C07-6DA0-F2F1-1464-0ECC8C3CA1D5}"/>
              </a:ext>
            </a:extLst>
          </p:cNvPr>
          <p:cNvSpPr txBox="1"/>
          <p:nvPr/>
        </p:nvSpPr>
        <p:spPr>
          <a:xfrm>
            <a:off x="577675" y="663084"/>
            <a:ext cx="7988650" cy="276999"/>
          </a:xfrm>
          <a:prstGeom prst="rect">
            <a:avLst/>
          </a:prstGeom>
          <a:solidFill>
            <a:srgbClr val="FFDC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This visualization reveals how economic context dictates discount effectiveness. Notice three critical patterns</a:t>
            </a:r>
            <a:endParaRPr lang="en-CA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E4E701-545C-873A-5735-97F1AABC61C2}"/>
              </a:ext>
            </a:extLst>
          </p:cNvPr>
          <p:cNvSpPr txBox="1"/>
          <p:nvPr/>
        </p:nvSpPr>
        <p:spPr>
          <a:xfrm>
            <a:off x="340784" y="4925392"/>
            <a:ext cx="3579613" cy="1015663"/>
          </a:xfrm>
          <a:prstGeom prst="rect">
            <a:avLst/>
          </a:prstGeom>
          <a:solidFill>
            <a:srgbClr val="FFDC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The Red Lines Define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Stores above 8% unemployment (vertical line) need enhanced discounts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Spending beyond $25K weekly (horizontal line) shows diminishing returns (shown in fig.10)</a:t>
            </a:r>
            <a:endParaRPr lang="en-CA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E8858-29A5-9D50-0502-C895BCBF8933}"/>
              </a:ext>
            </a:extLst>
          </p:cNvPr>
          <p:cNvSpPr txBox="1"/>
          <p:nvPr/>
        </p:nvSpPr>
        <p:spPr>
          <a:xfrm>
            <a:off x="4076708" y="4920393"/>
            <a:ext cx="4726508" cy="1015663"/>
          </a:xfrm>
          <a:prstGeom prst="rect">
            <a:avLst/>
          </a:prstGeom>
          <a:solidFill>
            <a:srgbClr val="FFDC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Segment Clustering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Bargain Hunters (teal pentagons) cluster in high-unemployment zones, which is 9.4% unemployment rate. This explains why they need 30% or more markdowns to achieve comparable sales.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Big Spenders (red diamonds) deliver results with minimal markdowns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469133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April 13, 2025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4AF07-27FB-C0B7-D23B-4BAC4A08986A}"/>
              </a:ext>
            </a:extLst>
          </p:cNvPr>
          <p:cNvSpPr txBox="1"/>
          <p:nvPr/>
        </p:nvSpPr>
        <p:spPr>
          <a:xfrm>
            <a:off x="560439" y="166229"/>
            <a:ext cx="8242778" cy="707886"/>
          </a:xfrm>
          <a:prstGeom prst="rect">
            <a:avLst/>
          </a:prstGeom>
          <a:solidFill>
            <a:srgbClr val="FFDC00"/>
          </a:solidFill>
        </p:spPr>
        <p:txBody>
          <a:bodyPr wrap="square" rtlCol="0">
            <a:spAutoFit/>
          </a:bodyPr>
          <a:lstStyle/>
          <a:p>
            <a:r>
              <a:rPr lang="en-CA" sz="4000" b="1" dirty="0">
                <a:latin typeface="+mj-lt"/>
              </a:rPr>
              <a:t>Limitations &amp; Future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93970-BD18-C1E3-9809-CE2A92A2DA91}"/>
              </a:ext>
            </a:extLst>
          </p:cNvPr>
          <p:cNvSpPr txBox="1"/>
          <p:nvPr/>
        </p:nvSpPr>
        <p:spPr>
          <a:xfrm>
            <a:off x="560439" y="1028343"/>
            <a:ext cx="8242778" cy="4731873"/>
          </a:xfrm>
          <a:prstGeom prst="rect">
            <a:avLst/>
          </a:prstGeom>
          <a:solidFill>
            <a:srgbClr val="002D72"/>
          </a:solidFill>
        </p:spPr>
        <p:txBody>
          <a:bodyPr wrap="square" rtlCol="0">
            <a:spAutoFit/>
          </a:bodyPr>
          <a:lstStyle/>
          <a:p>
            <a:r>
              <a:rPr lang="en-CA" sz="1600" b="1" u="sng" dirty="0">
                <a:solidFill>
                  <a:schemeClr val="bg1"/>
                </a:solidFill>
              </a:rPr>
              <a:t>Key Limitations</a:t>
            </a:r>
          </a:p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</a:rPr>
              <a:t>📅 Pre-COVID data (2010-2012) may not reflect current shopping behaviors and trends.</a:t>
            </a:r>
          </a:p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</a:rPr>
              <a:t>🔍 The sparse markdown data (71-79% missing values). This required imputing to 0. Real-world dataset deployments would require cleaner input. </a:t>
            </a:r>
          </a:p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</a:rPr>
              <a:t>⚠️ LSTM not tested due to library conflicts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While LSTMs excel at handling long sequences, our data exhibited clear weekly seasonality that was better captured by SARIMAX. Additionally, LSTMs require more data and computational resources; our Random Forest model achieved a 96% R² with faster training times</a:t>
            </a:r>
            <a:endParaRPr lang="en-CA" sz="1400" i="1" dirty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  <a:p>
            <a:r>
              <a:rPr lang="en-CA" sz="1600" b="1" u="sng" dirty="0">
                <a:solidFill>
                  <a:schemeClr val="bg1"/>
                </a:solidFill>
              </a:rPr>
              <a:t>Future Enhancements</a:t>
            </a:r>
          </a:p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</a:rPr>
              <a:t>🌐 Incorporate real-time data: Social media trends, weather, competitor pricing</a:t>
            </a:r>
          </a:p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</a:rPr>
              <a:t>🤖 Test deep learning (LSTM) for long-term dependency capture</a:t>
            </a:r>
          </a:p>
          <a:p>
            <a:pPr>
              <a:lnSpc>
                <a:spcPct val="150000"/>
              </a:lnSpc>
            </a:pPr>
            <a:r>
              <a:rPr lang="en-CA" sz="1400" dirty="0">
                <a:solidFill>
                  <a:schemeClr val="bg1"/>
                </a:solidFill>
              </a:rPr>
              <a:t>📱 Mobile app integration for dynamic pricing updates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can integrate live data streams like Twitter trends to detect viral products and deploy this as a mobile tool for store managers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1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April 14, 2025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4AF07-27FB-C0B7-D23B-4BAC4A08986A}"/>
              </a:ext>
            </a:extLst>
          </p:cNvPr>
          <p:cNvSpPr txBox="1"/>
          <p:nvPr/>
        </p:nvSpPr>
        <p:spPr>
          <a:xfrm>
            <a:off x="560439" y="166229"/>
            <a:ext cx="8242778" cy="400110"/>
          </a:xfrm>
          <a:prstGeom prst="rect">
            <a:avLst/>
          </a:prstGeom>
          <a:solidFill>
            <a:srgbClr val="FFDC00"/>
          </a:solidFill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+mj-lt"/>
              </a:rPr>
              <a:t>Project Evolution &amp; Key Developments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93970-BD18-C1E3-9809-CE2A92A2DA91}"/>
              </a:ext>
            </a:extLst>
          </p:cNvPr>
          <p:cNvSpPr txBox="1"/>
          <p:nvPr/>
        </p:nvSpPr>
        <p:spPr>
          <a:xfrm>
            <a:off x="560439" y="614864"/>
            <a:ext cx="8242778" cy="5206682"/>
          </a:xfrm>
          <a:prstGeom prst="rect">
            <a:avLst/>
          </a:prstGeom>
          <a:solidFill>
            <a:srgbClr val="002D72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CA" sz="1200" b="1" u="sng" dirty="0">
                <a:solidFill>
                  <a:schemeClr val="bg1"/>
                </a:solidFill>
              </a:rPr>
              <a:t>Initial Milestone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Research Questions: Broad CPG industry focus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Methodology: Proposed ARIMA/Prophet/LSTM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Data Challenges: Noted missing markdowns</a:t>
            </a:r>
          </a:p>
          <a:p>
            <a:pPr>
              <a:lnSpc>
                <a:spcPct val="200000"/>
              </a:lnSpc>
            </a:pPr>
            <a:r>
              <a:rPr lang="en-CA" sz="1200" b="1" u="sng" dirty="0">
                <a:solidFill>
                  <a:schemeClr val="bg1"/>
                </a:solidFill>
              </a:rPr>
              <a:t>Final Deliverable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</a:rPr>
              <a:t>Updated and modified research questions, which helped with focused methodology and targeted progress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</a:rPr>
              <a:t>Precision Forecasting: SARIMAX (5.2% MAE) with economic variables (CPI &amp; Unemployment drivers)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</a:rPr>
              <a:t>Actionable Segmentation: 4 clusters with geo-targeted strategies.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 We transformed theoretical customer segmentation into a strategic framework. Our K-Means/RFM analysis identified four distinct groups, we quantified exactly how much discount each group needs. For instance, we proved that Bargain Hunters in high-unemployment zones require 40% discounts for 3.2x ROI. See Figure 6’s PCA plot.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Our pricing question shifted as well. Where we initially explored generic 'optimization', we later mandated that solutions must maintain customer retention during economic shifts.</a:t>
            </a:r>
            <a:endParaRPr lang="en-CA" sz="12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bg1"/>
                </a:solidFill>
              </a:rPr>
              <a:t>Ethical Pricing: A $25K weekly discount cap prevents over-discounting, as observed in Fig. 10</a:t>
            </a:r>
          </a:p>
        </p:txBody>
      </p:sp>
    </p:spTree>
    <p:extLst>
      <p:ext uri="{BB962C8B-B14F-4D97-AF65-F5344CB8AC3E}">
        <p14:creationId xmlns:p14="http://schemas.microsoft.com/office/powerpoint/2010/main" val="1351172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265" y="73985"/>
            <a:ext cx="8103469" cy="677454"/>
          </a:xfrm>
          <a:solidFill>
            <a:srgbClr val="002D72"/>
          </a:solidFill>
        </p:spPr>
        <p:txBody>
          <a:bodyPr anchor="ctr"/>
          <a:lstStyle/>
          <a:p>
            <a:r>
              <a:rPr lang="en-US" sz="4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13, 2025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BD1A4-EFFF-D085-E43C-F83464AAFC89}"/>
              </a:ext>
            </a:extLst>
          </p:cNvPr>
          <p:cNvSpPr txBox="1"/>
          <p:nvPr/>
        </p:nvSpPr>
        <p:spPr>
          <a:xfrm>
            <a:off x="520265" y="1356852"/>
            <a:ext cx="8103469" cy="3970318"/>
          </a:xfrm>
          <a:prstGeom prst="rect">
            <a:avLst/>
          </a:prstGeom>
          <a:solidFill>
            <a:srgbClr val="FFDC00"/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Key Takeaways</a:t>
            </a:r>
          </a:p>
          <a:p>
            <a:endParaRPr lang="en-US" dirty="0"/>
          </a:p>
          <a:p>
            <a:r>
              <a:rPr lang="en-US" dirty="0"/>
              <a:t>✅ SARIMAX reduces forecasting error to 5.2% (vs. 20% target)</a:t>
            </a:r>
          </a:p>
          <a:p>
            <a:endParaRPr lang="en-US" dirty="0"/>
          </a:p>
          <a:p>
            <a:r>
              <a:rPr lang="en-US" dirty="0"/>
              <a:t>🎯 Customer segmentation identifies 4 distinct discount-response profiles.</a:t>
            </a:r>
          </a:p>
          <a:p>
            <a:endParaRPr lang="en-US" dirty="0"/>
          </a:p>
          <a:p>
            <a:r>
              <a:rPr lang="en-US" dirty="0"/>
              <a:t>💡 Random Forest pricing rules boost revenue while capping over-discounting.</a:t>
            </a:r>
          </a:p>
          <a:p>
            <a:endParaRPr lang="en-US" dirty="0"/>
          </a:p>
          <a:p>
            <a:r>
              <a:rPr lang="en-US" b="1" u="sng" dirty="0"/>
              <a:t>Call to Action</a:t>
            </a:r>
          </a:p>
          <a:p>
            <a:endParaRPr lang="en-US" dirty="0"/>
          </a:p>
          <a:p>
            <a:r>
              <a:rPr lang="en-US" dirty="0"/>
              <a:t>👩💻 Explore the full implementation on GitHub </a:t>
            </a:r>
          </a:p>
          <a:p>
            <a:r>
              <a:rPr lang="en-US" dirty="0"/>
              <a:t>(</a:t>
            </a:r>
            <a:r>
              <a:rPr lang="en-US" dirty="0">
                <a:hlinkClick r:id="rId3"/>
              </a:rPr>
              <a:t>GitHub Repository - Walmart Sales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🤝 Let's discuss how to adapt this for your retail use case!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April 13, 2025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close-up of a person writing on a blackboard">
            <a:extLst>
              <a:ext uri="{FF2B5EF4-FFF2-40B4-BE49-F238E27FC236}">
                <a16:creationId xmlns:a16="http://schemas.microsoft.com/office/drawing/2014/main" id="{A032917A-3D04-2EAC-5CEC-9C069594A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94745" y="332240"/>
            <a:ext cx="7653994" cy="534097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0B35B39-966C-483E-456C-055D35F93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265" y="404484"/>
            <a:ext cx="2505910" cy="4709383"/>
          </a:xfrm>
        </p:spPr>
        <p:txBody>
          <a:bodyPr/>
          <a:lstStyle/>
          <a:p>
            <a:r>
              <a:rPr lang="en-CA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37648" cy="561314"/>
          </a:xfrm>
          <a:solidFill>
            <a:srgbClr val="FFDC00"/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dirty="0"/>
              <a:t>The Retail Optimization Challenge</a:t>
            </a:r>
          </a:p>
        </p:txBody>
      </p:sp>
      <p:pic>
        <p:nvPicPr>
          <p:cNvPr id="18" name="Content Placeholder 17" descr="A person standing in a warehouse">
            <a:extLst>
              <a:ext uri="{FF2B5EF4-FFF2-40B4-BE49-F238E27FC236}">
                <a16:creationId xmlns:a16="http://schemas.microsoft.com/office/drawing/2014/main" id="{F4F5C62B-202C-DE1F-F687-CCFFAA438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62" y="1190957"/>
            <a:ext cx="2168892" cy="1979625"/>
          </a:xfrm>
          <a:ln w="57150"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63AD5C-15A4-4D87-AD7F-FA7047A488FC}" type="datetime4">
              <a:rPr lang="en-US" smtClean="0"/>
              <a:pPr>
                <a:spcAft>
                  <a:spcPts val="600"/>
                </a:spcAft>
              </a:pPr>
              <a:t>April 13, 2025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497D35-93D5-5047-9160-8F9C97C9D01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2" name="Picture 21" descr="A warehouse with many shelves&#10;&#10;Description automatically generated with medium confidence">
            <a:extLst>
              <a:ext uri="{FF2B5EF4-FFF2-40B4-BE49-F238E27FC236}">
                <a16:creationId xmlns:a16="http://schemas.microsoft.com/office/drawing/2014/main" id="{52FDF049-AAE1-B17A-1D50-713D1AC083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" b="10130"/>
          <a:stretch/>
        </p:blipFill>
        <p:spPr>
          <a:xfrm>
            <a:off x="6526162" y="3519925"/>
            <a:ext cx="2174438" cy="228599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536228-E245-07DB-5356-438D6974536A}"/>
              </a:ext>
            </a:extLst>
          </p:cNvPr>
          <p:cNvSpPr txBox="1"/>
          <p:nvPr/>
        </p:nvSpPr>
        <p:spPr>
          <a:xfrm>
            <a:off x="365569" y="1024061"/>
            <a:ext cx="6065048" cy="490960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Problems: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CA" sz="1600" dirty="0">
                <a:solidFill>
                  <a:schemeClr val="bg1"/>
                </a:solidFill>
              </a:rPr>
              <a:t>Demand-Supply Mismatch: </a:t>
            </a:r>
            <a:r>
              <a:rPr lang="en-US" sz="1600" dirty="0">
                <a:solidFill>
                  <a:schemeClr val="bg1"/>
                </a:solidFill>
              </a:rPr>
              <a:t>Traditional forecasts (e.g., Moving Averages) suffer from lag risk—delayed responses to demand shifts.</a:t>
            </a:r>
          </a:p>
          <a:p>
            <a:pPr lvl="1">
              <a:lnSpc>
                <a:spcPct val="200000"/>
              </a:lnSpc>
            </a:pPr>
            <a:r>
              <a:rPr lang="en-CA" sz="1600" i="1" dirty="0">
                <a:solidFill>
                  <a:schemeClr val="bg1"/>
                </a:solidFill>
              </a:rPr>
              <a:t>96.6% week-to-week sales correlation impacts </a:t>
            </a:r>
            <a:r>
              <a:rPr lang="en-US" sz="1600" i="1" dirty="0">
                <a:solidFill>
                  <a:schemeClr val="bg1"/>
                </a:solidFill>
              </a:rPr>
              <a:t>overstocking (wastes 23% inventory costs) or understocking (loses sales)</a:t>
            </a:r>
            <a:endParaRPr lang="en-CA" sz="1600" i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CA" sz="1600" dirty="0">
                <a:solidFill>
                  <a:schemeClr val="bg1"/>
                </a:solidFill>
              </a:rPr>
              <a:t>Inefficient Discounts: </a:t>
            </a:r>
            <a:r>
              <a:rPr lang="en-US" sz="1600" dirty="0">
                <a:solidFill>
                  <a:schemeClr val="bg1"/>
                </a:solidFill>
              </a:rPr>
              <a:t>72–79% of markdown data is missing or unused (Dataset Description), leading to blanket promotions</a:t>
            </a:r>
            <a:endParaRPr lang="en-CA" sz="16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CA" sz="1600" dirty="0">
                <a:solidFill>
                  <a:schemeClr val="bg1"/>
                </a:solidFill>
              </a:rPr>
              <a:t>Macroeconomics Blind Spots: A </a:t>
            </a:r>
            <a:r>
              <a:rPr lang="en-US" sz="1600" dirty="0">
                <a:solidFill>
                  <a:schemeClr val="bg1"/>
                </a:solidFill>
              </a:rPr>
              <a:t>1% unemployment rise = 14% sales drop (SARIMAX β=-0.14), but traditional models ignore this.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25" name="Graphic 24" descr="Hourglass Finished outline">
            <a:extLst>
              <a:ext uri="{FF2B5EF4-FFF2-40B4-BE49-F238E27FC236}">
                <a16:creationId xmlns:a16="http://schemas.microsoft.com/office/drawing/2014/main" id="{18825DEC-49D5-20F0-EF3E-F62238CC3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1674" y="3077825"/>
            <a:ext cx="702350" cy="7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1668162-7944-1BB8-BA0C-5A4CBCEB9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568" y="151218"/>
            <a:ext cx="8103469" cy="372779"/>
          </a:xfrm>
          <a:solidFill>
            <a:srgbClr val="002D72"/>
          </a:solidFill>
        </p:spPr>
        <p:txBody>
          <a:bodyPr anchor="b"/>
          <a:lstStyle/>
          <a:p>
            <a:r>
              <a:rPr lang="en-US" sz="2000" dirty="0"/>
              <a:t>Research Objectives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3ACDF52-14E7-4286-98CD-76F8E6E09C95}" type="datetime4">
              <a:rPr lang="en-US" smtClean="0"/>
              <a:pPr>
                <a:spcAft>
                  <a:spcPts val="600"/>
                </a:spcAft>
              </a:pPr>
              <a:t>April 13, 2025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EFAAC7-6F41-ADB9-B667-50C3AEA7751D}"/>
              </a:ext>
            </a:extLst>
          </p:cNvPr>
          <p:cNvSpPr txBox="1"/>
          <p:nvPr/>
        </p:nvSpPr>
        <p:spPr>
          <a:xfrm>
            <a:off x="423568" y="674792"/>
            <a:ext cx="7861115" cy="522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" b="1" dirty="0">
                <a:solidFill>
                  <a:srgbClr val="002D72"/>
                </a:solidFill>
              </a:rPr>
              <a:t>Every retailer faces a monetary dilemma - our research shows that 23% of inventory costs are wasted while 15% of sales are lost to stockouts. Today, I'll demonstrate how machine learning solves this through three breakthroughs:</a:t>
            </a:r>
          </a:p>
          <a:p>
            <a:endParaRPr lang="en-US" sz="1450" b="1" dirty="0">
              <a:solidFill>
                <a:srgbClr val="002D7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rgbClr val="002D72"/>
                </a:solidFill>
              </a:rPr>
              <a:t>Forecast demand with an error of ≤20% (SARIMAX (Seasonal Autoregressive Integrated Moving Average + exogenous variables): 5.2% MAE (Mean Absolute Error)).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rgbClr val="002D72"/>
                </a:solidFill>
              </a:rPr>
              <a:t>This was crucial because Walmart sales show intense weekly cycles and economic sensitivity.</a:t>
            </a:r>
          </a:p>
          <a:p>
            <a:pPr lvl="1"/>
            <a:endParaRPr lang="en-US" sz="1450" b="1" dirty="0">
              <a:solidFill>
                <a:srgbClr val="002D7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rgbClr val="002D72"/>
                </a:solidFill>
              </a:rPr>
              <a:t>Segment customers by price sensitivity (RFM and K-Means clusters).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rgbClr val="002D72"/>
                </a:solidFill>
              </a:rPr>
              <a:t>RFM stands for Recency, Frequency, Monetary Value—a retail segmentation framework: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rgbClr val="002D72"/>
                </a:solidFill>
              </a:rPr>
              <a:t>Recency: Days since last purchase (0 days here, indicating daily data).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rgbClr val="002D72"/>
                </a:solidFill>
              </a:rPr>
              <a:t>Frequency: Transaction count (Big Spenders averaged 12,960 transactions).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rgbClr val="002D72"/>
                </a:solidFill>
              </a:rPr>
              <a:t>Monetary: Total spending (C2 segment spent $284M on average).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rgbClr val="002D72"/>
                </a:solidFill>
              </a:rPr>
              <a:t>We combined RFM with K-Means clustering (k=4, determined via the elbow method) to group stores based on purchasing behavior.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50" b="1" dirty="0">
              <a:solidFill>
                <a:srgbClr val="002D7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rgbClr val="002D72"/>
                </a:solidFill>
              </a:rPr>
              <a:t>Optimize pricing dynamically (Random Forest: R²=0.962).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1450" b="1" dirty="0">
              <a:solidFill>
                <a:srgbClr val="002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516D9D-27AD-E9E0-D329-E03820326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963" y="1542474"/>
            <a:ext cx="6005129" cy="3524728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503512"/>
          </a:xfrm>
          <a:solidFill>
            <a:srgbClr val="FFC000"/>
          </a:solidFill>
        </p:spPr>
        <p:txBody>
          <a:bodyPr anchor="t">
            <a:normAutofit/>
          </a:bodyPr>
          <a:lstStyle/>
          <a:p>
            <a:r>
              <a:rPr lang="en-US" dirty="0"/>
              <a:t>Dataset &amp; Preprocessing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9" y="1062182"/>
            <a:ext cx="2525414" cy="4632562"/>
          </a:xfrm>
          <a:solidFill>
            <a:srgbClr val="FFC000"/>
          </a:solidFill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D72"/>
                </a:solidFill>
              </a:rPr>
              <a:t>Content: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D72"/>
                </a:solidFill>
              </a:rPr>
              <a:t>536K rows, 45 stores, 18 features.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2D72"/>
                </a:solidFill>
              </a:rPr>
              <a:t>Challenges: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D72"/>
                </a:solidFill>
              </a:rPr>
              <a:t>71–79% missing markdowns → Treated as 0 (Missing data bar chart inserted).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2D72"/>
                </a:solidFill>
              </a:rPr>
              <a:t>Negative sales → Capped at 0.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April 13, 2025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A red blue and white squares&#10;&#10;Description automatically generated">
            <a:extLst>
              <a:ext uri="{FF2B5EF4-FFF2-40B4-BE49-F238E27FC236}">
                <a16:creationId xmlns:a16="http://schemas.microsoft.com/office/drawing/2014/main" id="{AEAA6FD8-04F7-F2C7-B689-A8E1052A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3331" y="1164233"/>
            <a:ext cx="5339886" cy="260319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1700423-1865-A8C2-D55E-B49FAE03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42" y="125777"/>
            <a:ext cx="8444818" cy="423662"/>
          </a:xfrm>
          <a:solidFill>
            <a:srgbClr val="002D7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Macroeconomic Factors vs. Sales Correlation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EA2E906-2815-84BE-EC32-DC98F599B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55" y="751389"/>
            <a:ext cx="3117135" cy="3678432"/>
          </a:xfrm>
          <a:solidFill>
            <a:srgbClr val="FFDC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This heatmap shows how Walmart’s weekly sales correlate with three macroeconomic factors. The color intensity and numerical values reveal key insights: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CPI (Consumer Price Index): </a:t>
            </a:r>
            <a:r>
              <a:rPr lang="en-US" sz="1200" dirty="0"/>
              <a:t>Correlation: -0.02, a weak negative relationship. As inflation (CPI) rises, sales slightly decrease—likely because consumers cut discretionary spending.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Unemployment</a:t>
            </a:r>
            <a:r>
              <a:rPr lang="en-US" sz="1200" dirty="0"/>
              <a:t>: Correlation: -0.03. Similarly weak but negative. Higher unemployment reduces purchasing power, dampening sales.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Fuel Price: </a:t>
            </a:r>
            <a:r>
              <a:rPr lang="en-US" sz="1200" dirty="0"/>
              <a:t>Correlation: -0.00 (near zero). No meaningful relationship. Gas prices don’t directly impact Walmart sales, possibly because it’s a necessity-driven retailer.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0B432-AB35-FA60-F790-85471684F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D0BB221-354A-484A-903F-3F013EC2DF92}" type="datetime4">
              <a:rPr lang="en-US" smtClean="0"/>
              <a:pPr>
                <a:spcAft>
                  <a:spcPts val="600"/>
                </a:spcAft>
              </a:pPr>
              <a:t>April 14, 2025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22D4-AC18-E12D-14DF-E158E7808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5E88F6-2ED5-F383-776F-DC28738F8050}"/>
              </a:ext>
            </a:extLst>
          </p:cNvPr>
          <p:cNvSpPr txBox="1"/>
          <p:nvPr/>
        </p:nvSpPr>
        <p:spPr>
          <a:xfrm>
            <a:off x="178755" y="4631771"/>
            <a:ext cx="8748935" cy="1015663"/>
          </a:xfrm>
          <a:prstGeom prst="rect">
            <a:avLst/>
          </a:prstGeom>
          <a:solidFill>
            <a:srgbClr val="FFDC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While these factors individually show weak correlations, we combined them with markdown data to uncover hidden patterns like how high unemployment + deep discounts drive sales (see Figure 10 in slide 10).</a:t>
            </a:r>
          </a:p>
          <a:p>
            <a:endParaRPr lang="en-US" sz="1200" dirty="0"/>
          </a:p>
          <a:p>
            <a:r>
              <a:rPr lang="en-US" sz="1200" dirty="0"/>
              <a:t>Though small, these signals are statistically significant (p&lt;0.01). In retail, even a 2% sales shift from CPI changes can mean millions in revenue. We amplified their impact by modeling interactions—like 'markdowns × unemployment' in Figure 6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60565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C425A-5079-F607-1C13-78D2DE01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253568"/>
            <a:ext cx="8444818" cy="272905"/>
          </a:xfrm>
          <a:solidFill>
            <a:srgbClr val="FFDC00"/>
          </a:solidFill>
        </p:spPr>
        <p:txBody>
          <a:bodyPr anchor="ctr"/>
          <a:lstStyle/>
          <a:p>
            <a:r>
              <a:rPr lang="en-CA" sz="2000" dirty="0"/>
              <a:t>Holiday Sales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B6F2F-1F1E-F7A0-8AFC-FFB3A38DC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621567"/>
            <a:ext cx="8437649" cy="1899960"/>
          </a:xfrm>
          <a:solidFill>
            <a:srgbClr val="002D72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sz="1600" dirty="0">
                <a:solidFill>
                  <a:schemeClr val="bg1"/>
                </a:solidFill>
              </a:rPr>
              <a:t>Thanksgiving: 22.4% higher sales than Christmas.</a:t>
            </a:r>
          </a:p>
          <a:p>
            <a:pPr>
              <a:lnSpc>
                <a:spcPct val="170000"/>
              </a:lnSpc>
            </a:pPr>
            <a:r>
              <a:rPr lang="en-US" sz="1600" dirty="0">
                <a:solidFill>
                  <a:schemeClr val="bg1"/>
                </a:solidFill>
              </a:rPr>
              <a:t>Post-2011: 9.7% decline in holiday sales (Fig. 8)</a:t>
            </a:r>
          </a:p>
          <a:p>
            <a:pPr>
              <a:lnSpc>
                <a:spcPct val="170000"/>
              </a:lnSpc>
            </a:pPr>
            <a:r>
              <a:rPr lang="en-US" sz="1600" dirty="0">
                <a:solidFill>
                  <a:schemeClr val="bg1"/>
                </a:solidFill>
              </a:rPr>
              <a:t>Holiday weeks (red) show 15-18% higher median sales versus regular weeks (blue), with Thanksgiving weeks generating 22% more revenue than Christmas weeks. Note the declining trend in both categories post-2011.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34550-BD25-3BFE-690D-4DF00EF8F7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0BB221-354A-484A-903F-3F013EC2DF92}" type="datetime4">
              <a:rPr lang="en-US" smtClean="0"/>
              <a:t>April 13, 2025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17C8-3AB4-D913-0004-96C02CAE5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F8CAB86-74B0-8DD9-77F2-EDD23AA2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2436"/>
            <a:ext cx="9144000" cy="330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464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3A00725-53A6-E343-DB4A-4BBC6544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5092" y="1362081"/>
            <a:ext cx="5864642" cy="303648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6AB42FF-4CD8-16D2-C10F-2E41157A4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54" y="189215"/>
            <a:ext cx="8690599" cy="763505"/>
          </a:xfrm>
          <a:solidFill>
            <a:srgbClr val="002D72"/>
          </a:solidFill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Time Series Forecasting Models Compared for Inventory Optimization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3EAB887-C31B-1DC0-8DAE-9B98C0409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54" y="1035159"/>
            <a:ext cx="2241085" cy="4324331"/>
          </a:xfrm>
          <a:solidFill>
            <a:srgbClr val="FFDC00"/>
          </a:solidFill>
        </p:spPr>
        <p:txBody>
          <a:bodyPr anchor="ctr">
            <a:noAutofit/>
          </a:bodyPr>
          <a:lstStyle/>
          <a:p>
            <a:pPr>
              <a:lnSpc>
                <a:spcPct val="160000"/>
              </a:lnSpc>
            </a:pPr>
            <a:r>
              <a:rPr lang="en-US" sz="1200" b="1" dirty="0">
                <a:solidFill>
                  <a:srgbClr val="002D72"/>
                </a:solidFill>
              </a:rPr>
              <a:t>SARIMAX won: MAE $243,844 (5.2% error), but low R²=0.029.</a:t>
            </a:r>
          </a:p>
          <a:p>
            <a:pPr>
              <a:lnSpc>
                <a:spcPct val="160000"/>
              </a:lnSpc>
            </a:pPr>
            <a:r>
              <a:rPr lang="en-US" sz="1200" b="1" dirty="0">
                <a:solidFill>
                  <a:srgbClr val="002D72"/>
                </a:solidFill>
              </a:rPr>
              <a:t>Why? It integrates unemployment (β=-0.14) and holidays.</a:t>
            </a:r>
          </a:p>
          <a:p>
            <a:pPr>
              <a:lnSpc>
                <a:spcPct val="160000"/>
              </a:lnSpc>
            </a:pPr>
            <a:r>
              <a:rPr lang="en-US" sz="1200" b="1" dirty="0">
                <a:solidFill>
                  <a:srgbClr val="002D72"/>
                </a:solidFill>
              </a:rPr>
              <a:t> Its strength is that it quantifies how unemployment tanks sales. A 1% rise means 14% fewer sales</a:t>
            </a:r>
          </a:p>
          <a:p>
            <a:pPr>
              <a:lnSpc>
                <a:spcPct val="160000"/>
              </a:lnSpc>
            </a:pPr>
            <a:r>
              <a:rPr lang="en-US" sz="1200" b="1" dirty="0">
                <a:solidFill>
                  <a:srgbClr val="002D72"/>
                </a:solidFill>
              </a:rPr>
              <a:t>Prophet: Better for holiday spikes but weaker on CPI.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66D932-33FE-417A-85F6-23BCBAA4A674}" type="datetime4">
              <a:rPr lang="en-US" smtClean="0"/>
              <a:pPr>
                <a:spcAft>
                  <a:spcPts val="600"/>
                </a:spcAft>
              </a:pPr>
              <a:t>April 13, 2025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167B1-A744-B261-382C-2FB6415EC33D}"/>
              </a:ext>
            </a:extLst>
          </p:cNvPr>
          <p:cNvSpPr txBox="1"/>
          <p:nvPr/>
        </p:nvSpPr>
        <p:spPr>
          <a:xfrm>
            <a:off x="2611549" y="4469375"/>
            <a:ext cx="6191667" cy="890115"/>
          </a:xfrm>
          <a:prstGeom prst="rect">
            <a:avLst/>
          </a:prstGeom>
          <a:solidFill>
            <a:srgbClr val="FFDC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2D72"/>
                </a:solidFill>
              </a:rPr>
              <a:t>While Prophet handles holidays well, SARIMAX's economic sensitivity gave it the edge - its unemployment coefficient (β=-0.14) means we can proactively reduce inventory by 14% when local job markets weaken</a:t>
            </a:r>
            <a:endParaRPr lang="en-CA" sz="1200" b="1" dirty="0">
              <a:solidFill>
                <a:srgbClr val="002D7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2BD07-36F7-0E0E-0CEC-7920AB39C943}"/>
              </a:ext>
            </a:extLst>
          </p:cNvPr>
          <p:cNvSpPr txBox="1"/>
          <p:nvPr/>
        </p:nvSpPr>
        <p:spPr>
          <a:xfrm>
            <a:off x="6518909" y="952720"/>
            <a:ext cx="231984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800" b="1" i="1" dirty="0">
                <a:solidFill>
                  <a:srgbClr val="FF0000"/>
                </a:solidFill>
              </a:rPr>
              <a:t>Walmart's 10-K filings (2012): Target 15-20% for "acceptable" planning</a:t>
            </a:r>
            <a:endParaRPr lang="en-CA" sz="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C425A-5079-F607-1C13-78D2DE01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73" y="80633"/>
            <a:ext cx="8743058" cy="365125"/>
          </a:xfrm>
          <a:solidFill>
            <a:srgbClr val="002D72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CA" sz="2000" dirty="0">
                <a:solidFill>
                  <a:srgbClr val="FFDC00"/>
                </a:solidFill>
              </a:rPr>
              <a:t>Customer </a:t>
            </a:r>
            <a:r>
              <a:rPr lang="en-CA" sz="2200" dirty="0">
                <a:solidFill>
                  <a:srgbClr val="FFDC00"/>
                </a:solidFill>
              </a:rPr>
              <a:t>Segments</a:t>
            </a:r>
            <a:r>
              <a:rPr lang="en-CA" sz="2000" dirty="0">
                <a:solidFill>
                  <a:srgbClr val="FFDC00"/>
                </a:solidFill>
              </a:rPr>
              <a:t> Revealed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B6F2F-1F1E-F7A0-8AFC-FFB3A38DC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31" y="4726250"/>
            <a:ext cx="3951542" cy="1628182"/>
          </a:xfrm>
          <a:solidFill>
            <a:srgbClr val="FFDC00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050" b="1" dirty="0"/>
              <a:t>Blanket discounts waste millions</a:t>
            </a:r>
          </a:p>
          <a:p>
            <a:pPr>
              <a:lnSpc>
                <a:spcPct val="120000"/>
              </a:lnSpc>
            </a:pPr>
            <a:r>
              <a:rPr lang="en-US" sz="1050" dirty="0"/>
              <a:t>Big Spenders (C2): Ignore discounts (ROI: $38K per markdown). drove 284M in sales but needed 15-25% discounts</a:t>
            </a:r>
          </a:p>
          <a:p>
            <a:pPr>
              <a:lnSpc>
                <a:spcPct val="120000"/>
              </a:lnSpc>
            </a:pPr>
            <a:r>
              <a:rPr lang="en-US" sz="1050" dirty="0"/>
              <a:t>Bargain Hunters: Being the most stable group, they need 40% discounts, 2.5 times more in struggling and high-unemployment zones for 3.2x ROI.</a:t>
            </a:r>
          </a:p>
          <a:p>
            <a:pPr>
              <a:lnSpc>
                <a:spcPct val="120000"/>
              </a:lnSpc>
            </a:pPr>
            <a:r>
              <a:rPr lang="en-US" sz="1050" dirty="0"/>
              <a:t>Middle Ground: Hurt by inflation (CPI r=-0.163).</a:t>
            </a:r>
          </a:p>
          <a:p>
            <a:pPr>
              <a:lnSpc>
                <a:spcPct val="120000"/>
              </a:lnSpc>
            </a:pPr>
            <a:r>
              <a:rPr lang="en-US" sz="1050" dirty="0"/>
              <a:t>Low Engagement: Loyalty programs &gt; discounts.</a:t>
            </a:r>
            <a:endParaRPr lang="en-CA" sz="105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34550-BD25-3BFE-690D-4DF00EF8F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D0BB221-354A-484A-903F-3F013EC2DF92}" type="datetime4">
              <a:rPr lang="en-US" smtClean="0"/>
              <a:pPr>
                <a:spcAft>
                  <a:spcPts val="600"/>
                </a:spcAft>
              </a:pPr>
              <a:t>April 13, 2025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17C8-3AB4-D913-0004-96C02CAE5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F86DA2-3E53-09BE-8113-77AADA8A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902" y="4452231"/>
            <a:ext cx="3951542" cy="20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662844-3AA6-6830-7125-6CFBE1A48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245" y="715071"/>
            <a:ext cx="6792236" cy="346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D33AD0-8940-A405-7B58-46ACF04D18EE}"/>
              </a:ext>
            </a:extLst>
          </p:cNvPr>
          <p:cNvSpPr txBox="1"/>
          <p:nvPr/>
        </p:nvSpPr>
        <p:spPr>
          <a:xfrm>
            <a:off x="103373" y="506248"/>
            <a:ext cx="2226872" cy="4154984"/>
          </a:xfrm>
          <a:prstGeom prst="rect">
            <a:avLst/>
          </a:prstGeom>
          <a:solidFill>
            <a:srgbClr val="002D72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This visualization combines two powerful analyses to reveal how economic conditions affect different customer segments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Y-axis: Likely shows economic sensitivity (e.g., unemployment impact). Higher values indicate a stronger influence.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X-axis (PC1): Represents sales volume, explaining 60.7% of variance. Stores further right (like Big Spenders/C2) have higher revenue.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PCA reduces complex sales/unemployment/markdown data into 2 interpretable dimensions. Here, it visually confirms that sales (PC1) and economic sensitivity (Y-axis) are the dominant drivers of segment differences—validating our RFM + K-means approach</a:t>
            </a:r>
            <a:endParaRPr lang="en-CA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59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87025A-1722-21AF-112F-36B87F2E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98" y="207687"/>
            <a:ext cx="8444818" cy="609324"/>
          </a:xfrm>
          <a:solidFill>
            <a:srgbClr val="FFDC00"/>
          </a:solidFill>
        </p:spPr>
        <p:txBody>
          <a:bodyPr anchor="ctr"/>
          <a:lstStyle/>
          <a:p>
            <a:pPr algn="ctr"/>
            <a:r>
              <a:rPr lang="en-US" dirty="0"/>
              <a:t>Pricing Optimization -  Model Comparison</a:t>
            </a:r>
          </a:p>
        </p:txBody>
      </p:sp>
      <p:pic>
        <p:nvPicPr>
          <p:cNvPr id="7" name="Picture Placeholder 6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318B67F1-B07B-0727-301E-5089A1876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774" y="932252"/>
            <a:ext cx="7288452" cy="31686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750F8-A688-C22C-7F67-BA029EAE2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D0BB221-354A-484A-903F-3F013EC2DF92}" type="datetime4">
              <a:rPr lang="en-US" smtClean="0"/>
              <a:pPr>
                <a:spcAft>
                  <a:spcPts val="600"/>
                </a:spcAft>
              </a:pPr>
              <a:t>April 13, 2025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F5869-B6C2-9E00-23FD-EA92EC2AE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47417-1DD7-056A-18E0-80664F5F4AB9}"/>
              </a:ext>
            </a:extLst>
          </p:cNvPr>
          <p:cNvSpPr txBox="1"/>
          <p:nvPr/>
        </p:nvSpPr>
        <p:spPr>
          <a:xfrm>
            <a:off x="692726" y="4216186"/>
            <a:ext cx="8110489" cy="1669496"/>
          </a:xfrm>
          <a:prstGeom prst="rect">
            <a:avLst/>
          </a:prstGeom>
          <a:solidFill>
            <a:srgbClr val="002D7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Figure 11. Model Accuracy Comparison: Bar chart comparing Mean Absolute Error (MAE) across three pricing models, with Random Forest demonstrating the highest accuracy ($1,217 MAE). The red dashed line represents the 20% error threshold (20% of mean weekly sales = $3,196). Value labels show exact MAE in dollars. Results confirm machine learning models reduce forecasting errors by 12-19% compared to traditional regression.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08863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1601</Words>
  <Application>Microsoft Office PowerPoint</Application>
  <PresentationFormat>On-screen Show (4:3)</PresentationFormat>
  <Paragraphs>160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DeepSeek-CJK-patch</vt:lpstr>
      <vt:lpstr>Times New Roman</vt:lpstr>
      <vt:lpstr>RyersonUniversity_MasterTemplate v1</vt:lpstr>
      <vt:lpstr>Machine Learning for Retail Optimization: Forecasting, Segmentation &amp; Pricing</vt:lpstr>
      <vt:lpstr>The Retail Optimization Challenge</vt:lpstr>
      <vt:lpstr>Research Objectives</vt:lpstr>
      <vt:lpstr>Dataset &amp; Preprocessing</vt:lpstr>
      <vt:lpstr>Macroeconomic Factors vs. Sales Correlation </vt:lpstr>
      <vt:lpstr>Holiday Sales Insights</vt:lpstr>
      <vt:lpstr>Time Series Forecasting Models Compared for Inventory Optimization</vt:lpstr>
      <vt:lpstr>Customer Segments Revealed</vt:lpstr>
      <vt:lpstr>Pricing Optimization -  Model Comparison</vt:lpstr>
      <vt:lpstr>Pricing Optimization</vt:lpstr>
      <vt:lpstr>Price Sensitivity Dictates Discount Strategy</vt:lpstr>
      <vt:lpstr>PowerPoint Presentation</vt:lpstr>
      <vt:lpstr>PowerPoint Presentation</vt:lpstr>
      <vt:lpstr>Conclusion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2025-04-14T15:51:05Z</dcterms:modified>
</cp:coreProperties>
</file>